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8"/>
  </p:normalViewPr>
  <p:slideViewPr>
    <p:cSldViewPr snapToGrid="0" snapToObjects="1">
      <p:cViewPr varScale="1">
        <p:scale>
          <a:sx n="92" d="100"/>
          <a:sy n="92" d="100"/>
        </p:scale>
        <p:origin x="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F2AAF9-DD48-D64E-8CCA-C854B7318087}" type="doc">
      <dgm:prSet loTypeId="urn:microsoft.com/office/officeart/2005/8/layout/chevron1" loCatId="" qsTypeId="urn:microsoft.com/office/officeart/2005/8/quickstyle/simple4" qsCatId="simple" csTypeId="urn:microsoft.com/office/officeart/2005/8/colors/colorful5" csCatId="colorful" phldr="1"/>
      <dgm:spPr/>
    </dgm:pt>
    <dgm:pt modelId="{85D6DC07-1E1C-554A-B1F6-EB52F01E7E92}">
      <dgm:prSet phldrT="[Texte]"/>
      <dgm:spPr/>
      <dgm:t>
        <a:bodyPr/>
        <a:lstStyle/>
        <a:p>
          <a:r>
            <a:rPr lang="fr-FR" dirty="0" err="1"/>
            <a:t>Paces</a:t>
          </a:r>
          <a:endParaRPr lang="fr-FR" dirty="0"/>
        </a:p>
      </dgm:t>
    </dgm:pt>
    <dgm:pt modelId="{C24304C0-CD28-4A40-A66C-1DC8C4071990}" type="parTrans" cxnId="{E1540318-5875-B342-8B64-F45731EAD5A7}">
      <dgm:prSet/>
      <dgm:spPr/>
      <dgm:t>
        <a:bodyPr/>
        <a:lstStyle/>
        <a:p>
          <a:endParaRPr lang="fr-FR"/>
        </a:p>
      </dgm:t>
    </dgm:pt>
    <dgm:pt modelId="{17752F46-6107-DF48-854B-0E620E7CC381}" type="sibTrans" cxnId="{E1540318-5875-B342-8B64-F45731EAD5A7}">
      <dgm:prSet/>
      <dgm:spPr/>
      <dgm:t>
        <a:bodyPr/>
        <a:lstStyle/>
        <a:p>
          <a:endParaRPr lang="fr-FR"/>
        </a:p>
      </dgm:t>
    </dgm:pt>
    <dgm:pt modelId="{F525837E-6954-E94E-8BA1-073DC4A34DC7}">
      <dgm:prSet phldrT="[Texte]"/>
      <dgm:spPr/>
      <dgm:t>
        <a:bodyPr/>
        <a:lstStyle/>
        <a:p>
          <a:r>
            <a:rPr lang="fr-FR" dirty="0"/>
            <a:t>2nd y</a:t>
          </a:r>
        </a:p>
      </dgm:t>
    </dgm:pt>
    <dgm:pt modelId="{8D203838-79E8-2D44-981A-CF143ED1D26A}" type="parTrans" cxnId="{09620CD2-D718-5F42-90E3-DA8E18EDDA4B}">
      <dgm:prSet/>
      <dgm:spPr/>
      <dgm:t>
        <a:bodyPr/>
        <a:lstStyle/>
        <a:p>
          <a:endParaRPr lang="fr-FR"/>
        </a:p>
      </dgm:t>
    </dgm:pt>
    <dgm:pt modelId="{6CDC1CE9-A362-DF4C-B478-A54279106CC6}" type="sibTrans" cxnId="{09620CD2-D718-5F42-90E3-DA8E18EDDA4B}">
      <dgm:prSet/>
      <dgm:spPr/>
      <dgm:t>
        <a:bodyPr/>
        <a:lstStyle/>
        <a:p>
          <a:endParaRPr lang="fr-FR"/>
        </a:p>
      </dgm:t>
    </dgm:pt>
    <dgm:pt modelId="{CBE4E938-E03A-EF4C-A177-F1AC42802BF6}">
      <dgm:prSet phldrT="[Texte]"/>
      <dgm:spPr/>
      <dgm:t>
        <a:bodyPr/>
        <a:lstStyle/>
        <a:p>
          <a:r>
            <a:rPr lang="fr-FR" dirty="0"/>
            <a:t>5th y </a:t>
          </a:r>
        </a:p>
      </dgm:t>
    </dgm:pt>
    <dgm:pt modelId="{ACB3FDA4-9708-F14C-9401-C27BB8C5B678}" type="parTrans" cxnId="{6182F58C-A7D2-2C4E-8C24-F467A6E1D048}">
      <dgm:prSet/>
      <dgm:spPr/>
      <dgm:t>
        <a:bodyPr/>
        <a:lstStyle/>
        <a:p>
          <a:endParaRPr lang="fr-FR"/>
        </a:p>
      </dgm:t>
    </dgm:pt>
    <dgm:pt modelId="{DE71F9D5-308F-C04A-941F-553F99B73B53}" type="sibTrans" cxnId="{6182F58C-A7D2-2C4E-8C24-F467A6E1D048}">
      <dgm:prSet/>
      <dgm:spPr/>
      <dgm:t>
        <a:bodyPr/>
        <a:lstStyle/>
        <a:p>
          <a:endParaRPr lang="fr-FR"/>
        </a:p>
      </dgm:t>
    </dgm:pt>
    <dgm:pt modelId="{FB8EB95B-98F1-5C4B-946A-B2B65F8E7418}">
      <dgm:prSet phldrT="[Texte]"/>
      <dgm:spPr/>
      <dgm:t>
        <a:bodyPr/>
        <a:lstStyle/>
        <a:p>
          <a:r>
            <a:rPr lang="fr-FR" dirty="0"/>
            <a:t>6th</a:t>
          </a:r>
        </a:p>
      </dgm:t>
    </dgm:pt>
    <dgm:pt modelId="{CB649183-ECD7-2E41-8ADF-990E16DB7FFC}" type="parTrans" cxnId="{C67D183C-10DA-664E-8723-D9962B9407B8}">
      <dgm:prSet/>
      <dgm:spPr/>
      <dgm:t>
        <a:bodyPr/>
        <a:lstStyle/>
        <a:p>
          <a:endParaRPr lang="fr-FR"/>
        </a:p>
      </dgm:t>
    </dgm:pt>
    <dgm:pt modelId="{F6AF3CBB-6D63-6A4F-9C74-54A4C1B86831}" type="sibTrans" cxnId="{C67D183C-10DA-664E-8723-D9962B9407B8}">
      <dgm:prSet/>
      <dgm:spPr/>
      <dgm:t>
        <a:bodyPr/>
        <a:lstStyle/>
        <a:p>
          <a:endParaRPr lang="fr-FR"/>
        </a:p>
      </dgm:t>
    </dgm:pt>
    <dgm:pt modelId="{F615774E-10F3-414E-AF93-2B312EC486D9}">
      <dgm:prSet phldrT="[Texte]"/>
      <dgm:spPr/>
      <dgm:t>
        <a:bodyPr/>
        <a:lstStyle/>
        <a:p>
          <a:r>
            <a:rPr lang="fr-FR" dirty="0"/>
            <a:t>3rd y</a:t>
          </a:r>
        </a:p>
      </dgm:t>
    </dgm:pt>
    <dgm:pt modelId="{0188203E-9BE3-3444-9A34-BCF313CF51F9}" type="parTrans" cxnId="{874799A1-CAF1-184A-BFEB-15BBEBCA612E}">
      <dgm:prSet/>
      <dgm:spPr/>
      <dgm:t>
        <a:bodyPr/>
        <a:lstStyle/>
        <a:p>
          <a:endParaRPr lang="fr-FR"/>
        </a:p>
      </dgm:t>
    </dgm:pt>
    <dgm:pt modelId="{7219B160-863B-B14D-818A-5EA5F3A8ED82}" type="sibTrans" cxnId="{874799A1-CAF1-184A-BFEB-15BBEBCA612E}">
      <dgm:prSet/>
      <dgm:spPr/>
      <dgm:t>
        <a:bodyPr/>
        <a:lstStyle/>
        <a:p>
          <a:endParaRPr lang="fr-FR"/>
        </a:p>
      </dgm:t>
    </dgm:pt>
    <dgm:pt modelId="{D89DD57E-5F7D-BE41-AC06-D4B6C26595F0}">
      <dgm:prSet phldrT="[Texte]"/>
      <dgm:spPr/>
      <dgm:t>
        <a:bodyPr/>
        <a:lstStyle/>
        <a:p>
          <a:r>
            <a:rPr lang="fr-FR" dirty="0"/>
            <a:t>4th y</a:t>
          </a:r>
        </a:p>
      </dgm:t>
    </dgm:pt>
    <dgm:pt modelId="{FC21899F-8C15-2044-85D8-71954FC40D0E}" type="parTrans" cxnId="{E4612B49-00B9-0E46-9C25-A24BBD1B38FA}">
      <dgm:prSet/>
      <dgm:spPr/>
      <dgm:t>
        <a:bodyPr/>
        <a:lstStyle/>
        <a:p>
          <a:endParaRPr lang="fr-FR"/>
        </a:p>
      </dgm:t>
    </dgm:pt>
    <dgm:pt modelId="{9B16D291-4ABB-5840-9DD5-6BC2FE22BA7A}" type="sibTrans" cxnId="{E4612B49-00B9-0E46-9C25-A24BBD1B38FA}">
      <dgm:prSet/>
      <dgm:spPr/>
      <dgm:t>
        <a:bodyPr/>
        <a:lstStyle/>
        <a:p>
          <a:endParaRPr lang="fr-FR"/>
        </a:p>
      </dgm:t>
    </dgm:pt>
    <dgm:pt modelId="{C1F638FA-0922-6447-933E-4A8349696C3D}" type="pres">
      <dgm:prSet presAssocID="{6DF2AAF9-DD48-D64E-8CCA-C854B7318087}" presName="Name0" presStyleCnt="0">
        <dgm:presLayoutVars>
          <dgm:dir/>
          <dgm:animLvl val="lvl"/>
          <dgm:resizeHandles val="exact"/>
        </dgm:presLayoutVars>
      </dgm:prSet>
      <dgm:spPr/>
    </dgm:pt>
    <dgm:pt modelId="{64078AA5-AB15-E140-A2FA-2B161F3D8DA5}" type="pres">
      <dgm:prSet presAssocID="{85D6DC07-1E1C-554A-B1F6-EB52F01E7E92}" presName="parTxOnly" presStyleLbl="node1" presStyleIdx="0" presStyleCnt="6" custScaleY="52283">
        <dgm:presLayoutVars>
          <dgm:chMax val="0"/>
          <dgm:chPref val="0"/>
          <dgm:bulletEnabled val="1"/>
        </dgm:presLayoutVars>
      </dgm:prSet>
      <dgm:spPr/>
    </dgm:pt>
    <dgm:pt modelId="{EDAF9F6B-8F2F-DC40-9B77-3CF159366ED2}" type="pres">
      <dgm:prSet presAssocID="{17752F46-6107-DF48-854B-0E620E7CC381}" presName="parTxOnlySpace" presStyleCnt="0"/>
      <dgm:spPr/>
    </dgm:pt>
    <dgm:pt modelId="{1C312B12-19EA-3945-8797-C02F83C9B8D4}" type="pres">
      <dgm:prSet presAssocID="{F525837E-6954-E94E-8BA1-073DC4A34DC7}" presName="parTxOnly" presStyleLbl="node1" presStyleIdx="1" presStyleCnt="6" custScaleY="54965">
        <dgm:presLayoutVars>
          <dgm:chMax val="0"/>
          <dgm:chPref val="0"/>
          <dgm:bulletEnabled val="1"/>
        </dgm:presLayoutVars>
      </dgm:prSet>
      <dgm:spPr/>
    </dgm:pt>
    <dgm:pt modelId="{8511B6C1-A349-8144-8564-3D80C3CC664E}" type="pres">
      <dgm:prSet presAssocID="{6CDC1CE9-A362-DF4C-B478-A54279106CC6}" presName="parTxOnlySpace" presStyleCnt="0"/>
      <dgm:spPr/>
    </dgm:pt>
    <dgm:pt modelId="{1D090805-2C81-6F42-89D6-6CBED40E4AB1}" type="pres">
      <dgm:prSet presAssocID="{F615774E-10F3-414E-AF93-2B312EC486D9}" presName="parTxOnly" presStyleLbl="node1" presStyleIdx="2" presStyleCnt="6" custScaleY="54964" custLinFactNeighborY="1341">
        <dgm:presLayoutVars>
          <dgm:chMax val="0"/>
          <dgm:chPref val="0"/>
          <dgm:bulletEnabled val="1"/>
        </dgm:presLayoutVars>
      </dgm:prSet>
      <dgm:spPr/>
    </dgm:pt>
    <dgm:pt modelId="{182DB77A-7BB3-7A44-9BD0-0FB93D7EBE7C}" type="pres">
      <dgm:prSet presAssocID="{7219B160-863B-B14D-818A-5EA5F3A8ED82}" presName="parTxOnlySpace" presStyleCnt="0"/>
      <dgm:spPr/>
    </dgm:pt>
    <dgm:pt modelId="{3C0BA436-2BBD-AD4B-957C-E81DF28DF650}" type="pres">
      <dgm:prSet presAssocID="{D89DD57E-5F7D-BE41-AC06-D4B6C26595F0}" presName="parTxOnly" presStyleLbl="node1" presStyleIdx="3" presStyleCnt="6" custScaleX="91283" custScaleY="57864">
        <dgm:presLayoutVars>
          <dgm:chMax val="0"/>
          <dgm:chPref val="0"/>
          <dgm:bulletEnabled val="1"/>
        </dgm:presLayoutVars>
      </dgm:prSet>
      <dgm:spPr/>
    </dgm:pt>
    <dgm:pt modelId="{4116AD50-DC3C-A143-AD2B-E98B22E91CF5}" type="pres">
      <dgm:prSet presAssocID="{9B16D291-4ABB-5840-9DD5-6BC2FE22BA7A}" presName="parTxOnlySpace" presStyleCnt="0"/>
      <dgm:spPr/>
    </dgm:pt>
    <dgm:pt modelId="{D2AE5352-D1D9-5D40-89A5-A583B398E7EA}" type="pres">
      <dgm:prSet presAssocID="{CBE4E938-E03A-EF4C-A177-F1AC42802BF6}" presName="parTxOnly" presStyleLbl="node1" presStyleIdx="4" presStyleCnt="6" custScaleY="54965">
        <dgm:presLayoutVars>
          <dgm:chMax val="0"/>
          <dgm:chPref val="0"/>
          <dgm:bulletEnabled val="1"/>
        </dgm:presLayoutVars>
      </dgm:prSet>
      <dgm:spPr/>
    </dgm:pt>
    <dgm:pt modelId="{F4E357E2-47B6-344F-AE36-E275F77FAFA3}" type="pres">
      <dgm:prSet presAssocID="{DE71F9D5-308F-C04A-941F-553F99B73B53}" presName="parTxOnlySpace" presStyleCnt="0"/>
      <dgm:spPr/>
    </dgm:pt>
    <dgm:pt modelId="{5CD431FF-6327-364C-A81E-EBFED5B39911}" type="pres">
      <dgm:prSet presAssocID="{FB8EB95B-98F1-5C4B-946A-B2B65F8E7418}" presName="parTxOnly" presStyleLbl="node1" presStyleIdx="5" presStyleCnt="6" custScaleY="57646">
        <dgm:presLayoutVars>
          <dgm:chMax val="0"/>
          <dgm:chPref val="0"/>
          <dgm:bulletEnabled val="1"/>
        </dgm:presLayoutVars>
      </dgm:prSet>
      <dgm:spPr/>
    </dgm:pt>
  </dgm:ptLst>
  <dgm:cxnLst>
    <dgm:cxn modelId="{915D5715-D24D-C443-8AA0-360DDC4D89A5}" type="presOf" srcId="{F615774E-10F3-414E-AF93-2B312EC486D9}" destId="{1D090805-2C81-6F42-89D6-6CBED40E4AB1}" srcOrd="0" destOrd="0" presId="urn:microsoft.com/office/officeart/2005/8/layout/chevron1"/>
    <dgm:cxn modelId="{E1540318-5875-B342-8B64-F45731EAD5A7}" srcId="{6DF2AAF9-DD48-D64E-8CCA-C854B7318087}" destId="{85D6DC07-1E1C-554A-B1F6-EB52F01E7E92}" srcOrd="0" destOrd="0" parTransId="{C24304C0-CD28-4A40-A66C-1DC8C4071990}" sibTransId="{17752F46-6107-DF48-854B-0E620E7CC381}"/>
    <dgm:cxn modelId="{99A1F92A-09B0-9848-94CE-23A030034FAC}" type="presOf" srcId="{85D6DC07-1E1C-554A-B1F6-EB52F01E7E92}" destId="{64078AA5-AB15-E140-A2FA-2B161F3D8DA5}" srcOrd="0" destOrd="0" presId="urn:microsoft.com/office/officeart/2005/8/layout/chevron1"/>
    <dgm:cxn modelId="{C67D183C-10DA-664E-8723-D9962B9407B8}" srcId="{6DF2AAF9-DD48-D64E-8CCA-C854B7318087}" destId="{FB8EB95B-98F1-5C4B-946A-B2B65F8E7418}" srcOrd="5" destOrd="0" parTransId="{CB649183-ECD7-2E41-8ADF-990E16DB7FFC}" sibTransId="{F6AF3CBB-6D63-6A4F-9C74-54A4C1B86831}"/>
    <dgm:cxn modelId="{E4612B49-00B9-0E46-9C25-A24BBD1B38FA}" srcId="{6DF2AAF9-DD48-D64E-8CCA-C854B7318087}" destId="{D89DD57E-5F7D-BE41-AC06-D4B6C26595F0}" srcOrd="3" destOrd="0" parTransId="{FC21899F-8C15-2044-85D8-71954FC40D0E}" sibTransId="{9B16D291-4ABB-5840-9DD5-6BC2FE22BA7A}"/>
    <dgm:cxn modelId="{A30F3589-7DD4-AF42-8D1B-7F704A5D1A47}" type="presOf" srcId="{F525837E-6954-E94E-8BA1-073DC4A34DC7}" destId="{1C312B12-19EA-3945-8797-C02F83C9B8D4}" srcOrd="0" destOrd="0" presId="urn:microsoft.com/office/officeart/2005/8/layout/chevron1"/>
    <dgm:cxn modelId="{6182F58C-A7D2-2C4E-8C24-F467A6E1D048}" srcId="{6DF2AAF9-DD48-D64E-8CCA-C854B7318087}" destId="{CBE4E938-E03A-EF4C-A177-F1AC42802BF6}" srcOrd="4" destOrd="0" parTransId="{ACB3FDA4-9708-F14C-9401-C27BB8C5B678}" sibTransId="{DE71F9D5-308F-C04A-941F-553F99B73B53}"/>
    <dgm:cxn modelId="{270DDB92-A933-D648-B243-8FA3957C226F}" type="presOf" srcId="{FB8EB95B-98F1-5C4B-946A-B2B65F8E7418}" destId="{5CD431FF-6327-364C-A81E-EBFED5B39911}" srcOrd="0" destOrd="0" presId="urn:microsoft.com/office/officeart/2005/8/layout/chevron1"/>
    <dgm:cxn modelId="{874799A1-CAF1-184A-BFEB-15BBEBCA612E}" srcId="{6DF2AAF9-DD48-D64E-8CCA-C854B7318087}" destId="{F615774E-10F3-414E-AF93-2B312EC486D9}" srcOrd="2" destOrd="0" parTransId="{0188203E-9BE3-3444-9A34-BCF313CF51F9}" sibTransId="{7219B160-863B-B14D-818A-5EA5F3A8ED82}"/>
    <dgm:cxn modelId="{09620CD2-D718-5F42-90E3-DA8E18EDDA4B}" srcId="{6DF2AAF9-DD48-D64E-8CCA-C854B7318087}" destId="{F525837E-6954-E94E-8BA1-073DC4A34DC7}" srcOrd="1" destOrd="0" parTransId="{8D203838-79E8-2D44-981A-CF143ED1D26A}" sibTransId="{6CDC1CE9-A362-DF4C-B478-A54279106CC6}"/>
    <dgm:cxn modelId="{495581EF-A07D-6541-9731-7E46E84AA9D7}" type="presOf" srcId="{D89DD57E-5F7D-BE41-AC06-D4B6C26595F0}" destId="{3C0BA436-2BBD-AD4B-957C-E81DF28DF650}" srcOrd="0" destOrd="0" presId="urn:microsoft.com/office/officeart/2005/8/layout/chevron1"/>
    <dgm:cxn modelId="{128A92F0-D15B-7A40-9815-6E2D42608063}" type="presOf" srcId="{CBE4E938-E03A-EF4C-A177-F1AC42802BF6}" destId="{D2AE5352-D1D9-5D40-89A5-A583B398E7EA}" srcOrd="0" destOrd="0" presId="urn:microsoft.com/office/officeart/2005/8/layout/chevron1"/>
    <dgm:cxn modelId="{0F759FF7-03B1-E345-9A03-199C03E19C53}" type="presOf" srcId="{6DF2AAF9-DD48-D64E-8CCA-C854B7318087}" destId="{C1F638FA-0922-6447-933E-4A8349696C3D}" srcOrd="0" destOrd="0" presId="urn:microsoft.com/office/officeart/2005/8/layout/chevron1"/>
    <dgm:cxn modelId="{2E0833C1-F907-424A-9071-8397D9C05F37}" type="presParOf" srcId="{C1F638FA-0922-6447-933E-4A8349696C3D}" destId="{64078AA5-AB15-E140-A2FA-2B161F3D8DA5}" srcOrd="0" destOrd="0" presId="urn:microsoft.com/office/officeart/2005/8/layout/chevron1"/>
    <dgm:cxn modelId="{5D1E9035-46CE-4340-85CA-213B8CAE6A96}" type="presParOf" srcId="{C1F638FA-0922-6447-933E-4A8349696C3D}" destId="{EDAF9F6B-8F2F-DC40-9B77-3CF159366ED2}" srcOrd="1" destOrd="0" presId="urn:microsoft.com/office/officeart/2005/8/layout/chevron1"/>
    <dgm:cxn modelId="{5C5227EA-3A88-7042-B90E-37CE786BB348}" type="presParOf" srcId="{C1F638FA-0922-6447-933E-4A8349696C3D}" destId="{1C312B12-19EA-3945-8797-C02F83C9B8D4}" srcOrd="2" destOrd="0" presId="urn:microsoft.com/office/officeart/2005/8/layout/chevron1"/>
    <dgm:cxn modelId="{79BB5FD1-77B0-C446-9035-7E70F2B14CC1}" type="presParOf" srcId="{C1F638FA-0922-6447-933E-4A8349696C3D}" destId="{8511B6C1-A349-8144-8564-3D80C3CC664E}" srcOrd="3" destOrd="0" presId="urn:microsoft.com/office/officeart/2005/8/layout/chevron1"/>
    <dgm:cxn modelId="{2E6B530B-F649-2645-A1EB-524544843E5A}" type="presParOf" srcId="{C1F638FA-0922-6447-933E-4A8349696C3D}" destId="{1D090805-2C81-6F42-89D6-6CBED40E4AB1}" srcOrd="4" destOrd="0" presId="urn:microsoft.com/office/officeart/2005/8/layout/chevron1"/>
    <dgm:cxn modelId="{F521B55E-1BFD-6C42-9EC7-53EE09F8DFA1}" type="presParOf" srcId="{C1F638FA-0922-6447-933E-4A8349696C3D}" destId="{182DB77A-7BB3-7A44-9BD0-0FB93D7EBE7C}" srcOrd="5" destOrd="0" presId="urn:microsoft.com/office/officeart/2005/8/layout/chevron1"/>
    <dgm:cxn modelId="{D76FB04C-E90E-9848-883C-FDADED6409C1}" type="presParOf" srcId="{C1F638FA-0922-6447-933E-4A8349696C3D}" destId="{3C0BA436-2BBD-AD4B-957C-E81DF28DF650}" srcOrd="6" destOrd="0" presId="urn:microsoft.com/office/officeart/2005/8/layout/chevron1"/>
    <dgm:cxn modelId="{363D13DE-9436-A44B-B265-616D6BD84F50}" type="presParOf" srcId="{C1F638FA-0922-6447-933E-4A8349696C3D}" destId="{4116AD50-DC3C-A143-AD2B-E98B22E91CF5}" srcOrd="7" destOrd="0" presId="urn:microsoft.com/office/officeart/2005/8/layout/chevron1"/>
    <dgm:cxn modelId="{8AC817D0-8820-BB43-9A4F-3C021F54DB8C}" type="presParOf" srcId="{C1F638FA-0922-6447-933E-4A8349696C3D}" destId="{D2AE5352-D1D9-5D40-89A5-A583B398E7EA}" srcOrd="8" destOrd="0" presId="urn:microsoft.com/office/officeart/2005/8/layout/chevron1"/>
    <dgm:cxn modelId="{60DBA386-BBCF-7C42-B1DE-3BF856CDA35D}" type="presParOf" srcId="{C1F638FA-0922-6447-933E-4A8349696C3D}" destId="{F4E357E2-47B6-344F-AE36-E275F77FAFA3}" srcOrd="9" destOrd="0" presId="urn:microsoft.com/office/officeart/2005/8/layout/chevron1"/>
    <dgm:cxn modelId="{3D6D0048-FDDC-9D4E-9214-3B32F1491BCD}" type="presParOf" srcId="{C1F638FA-0922-6447-933E-4A8349696C3D}" destId="{5CD431FF-6327-364C-A81E-EBFED5B399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78AA5-AB15-E140-A2FA-2B161F3D8DA5}">
      <dsp:nvSpPr>
        <dsp:cNvPr id="0" name=""/>
        <dsp:cNvSpPr/>
      </dsp:nvSpPr>
      <dsp:spPr>
        <a:xfrm>
          <a:off x="5805" y="649408"/>
          <a:ext cx="2250281" cy="47060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Paces</a:t>
          </a:r>
          <a:endParaRPr lang="fr-FR" sz="2800" kern="1200" dirty="0"/>
        </a:p>
      </dsp:txBody>
      <dsp:txXfrm>
        <a:off x="241108" y="649408"/>
        <a:ext cx="1779676" cy="470605"/>
      </dsp:txXfrm>
    </dsp:sp>
    <dsp:sp modelId="{1C312B12-19EA-3945-8797-C02F83C9B8D4}">
      <dsp:nvSpPr>
        <dsp:cNvPr id="0" name=""/>
        <dsp:cNvSpPr/>
      </dsp:nvSpPr>
      <dsp:spPr>
        <a:xfrm>
          <a:off x="2031058" y="637338"/>
          <a:ext cx="2250281" cy="494746"/>
        </a:xfrm>
        <a:prstGeom prst="chevron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2nd y</a:t>
          </a:r>
        </a:p>
      </dsp:txBody>
      <dsp:txXfrm>
        <a:off x="2278431" y="637338"/>
        <a:ext cx="1755535" cy="494746"/>
      </dsp:txXfrm>
    </dsp:sp>
    <dsp:sp modelId="{1D090805-2C81-6F42-89D6-6CBED40E4AB1}">
      <dsp:nvSpPr>
        <dsp:cNvPr id="0" name=""/>
        <dsp:cNvSpPr/>
      </dsp:nvSpPr>
      <dsp:spPr>
        <a:xfrm>
          <a:off x="4056311" y="649413"/>
          <a:ext cx="2250281" cy="494737"/>
        </a:xfrm>
        <a:prstGeom prst="chevron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3rd y</a:t>
          </a:r>
        </a:p>
      </dsp:txBody>
      <dsp:txXfrm>
        <a:off x="4303680" y="649413"/>
        <a:ext cx="1755544" cy="494737"/>
      </dsp:txXfrm>
    </dsp:sp>
    <dsp:sp modelId="{3C0BA436-2BBD-AD4B-957C-E81DF28DF650}">
      <dsp:nvSpPr>
        <dsp:cNvPr id="0" name=""/>
        <dsp:cNvSpPr/>
      </dsp:nvSpPr>
      <dsp:spPr>
        <a:xfrm>
          <a:off x="6081564" y="624290"/>
          <a:ext cx="2054124" cy="520841"/>
        </a:xfrm>
        <a:prstGeom prst="chevron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4th y</a:t>
          </a:r>
        </a:p>
      </dsp:txBody>
      <dsp:txXfrm>
        <a:off x="6341985" y="624290"/>
        <a:ext cx="1533283" cy="520841"/>
      </dsp:txXfrm>
    </dsp:sp>
    <dsp:sp modelId="{D2AE5352-D1D9-5D40-89A5-A583B398E7EA}">
      <dsp:nvSpPr>
        <dsp:cNvPr id="0" name=""/>
        <dsp:cNvSpPr/>
      </dsp:nvSpPr>
      <dsp:spPr>
        <a:xfrm>
          <a:off x="7910660" y="637338"/>
          <a:ext cx="2250281" cy="494746"/>
        </a:xfrm>
        <a:prstGeom prst="chevron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5th y </a:t>
          </a:r>
        </a:p>
      </dsp:txBody>
      <dsp:txXfrm>
        <a:off x="8158033" y="637338"/>
        <a:ext cx="1755535" cy="494746"/>
      </dsp:txXfrm>
    </dsp:sp>
    <dsp:sp modelId="{5CD431FF-6327-364C-A81E-EBFED5B39911}">
      <dsp:nvSpPr>
        <dsp:cNvPr id="0" name=""/>
        <dsp:cNvSpPr/>
      </dsp:nvSpPr>
      <dsp:spPr>
        <a:xfrm>
          <a:off x="9935913" y="625272"/>
          <a:ext cx="2250281" cy="518878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6th</a:t>
          </a:r>
        </a:p>
      </dsp:txBody>
      <dsp:txXfrm>
        <a:off x="10195352" y="625272"/>
        <a:ext cx="1731403" cy="518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0BFF3F-24A9-3B42-A44A-8C7ADA230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ED5A3D-C6EF-D449-B954-64E2854D5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8A6EF8-E351-3E49-9C75-31D462542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AF39E8-577B-EB40-BEBD-E25C7388C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C08C94-7C69-9F49-A6A1-8DC8C95E5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13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FFE135-742A-3746-BA96-0536A1B35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AB26C9-C9C3-9D49-B5BC-7C5395B79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2EDADA-8096-EC4A-9891-6846BE35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F24DDA-2F22-1041-9B06-310D7C005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A78248-6EAB-B24C-9D71-6BF09337E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68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C1A836-F4BB-3B44-9603-74729BD2F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8D4E3F-8AC4-FD4B-974D-B6FD7906C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EC6D4A-387C-9B45-847A-96447CEEC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A33401-09AA-DC48-8917-F5AA1A43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126E3B-DD4A-6946-BA3F-FC904724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20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E6FB5-3E29-AC4B-AFC7-05E9FADDC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E73D43-D566-B541-8DBD-2900F415D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EF107-C387-E149-B426-2358CFFE6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2A1F35-6D0F-DF45-82A9-7F7563E0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FDE22C-9FBA-3B4D-A783-09B06639C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2A0CAF-E2BF-C547-B094-C37114C0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68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DF0C6-03B9-DF41-933C-1E88C3ED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F97263-A6FB-0844-AAF7-78C132CEC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0C7785-E0B9-CB4A-AF53-A5568B361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0D5602C-AFAA-1B4B-B350-DF087966B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3E2E4A9-92F4-6843-AD34-25500A1BA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A8E9F93-63E1-8C4A-98E5-1715938A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66244EC-3696-EF40-9879-A5A2917A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DB019A6-862B-2748-940C-FFE6F08B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37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AF4D9-D886-214E-B1C7-59AD8386D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AEEC6B-B0E6-CD4C-9827-C53086E1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16FADB-CBCB-3E4E-9A79-9D4053D4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7FC2C7-387D-2144-ADCF-EF19CE65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5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1F9298B-5AC5-A041-BF81-7882A70C9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95B1AA2-79B2-0342-A616-E666DCE2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35DCE1-0C68-024B-9EBC-30388674C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49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1C08A-31F3-FD48-9F90-F9C674A6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F57E67-B843-704A-BB94-333AAF173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77FD2B-20BE-3345-BED7-E4796216B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8F0381-1D44-874E-A902-ED7B31B39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C37A69-25A7-2A47-8539-A3C70029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0F43D6-0D24-6047-A470-C8A141086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56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F4DBE-873C-DE4C-A280-878B76A4A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FD447A-D394-4940-BBAE-5D9579C86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E114D8-F19C-B64E-840D-02E919B45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21A8CD-16DC-324F-BF4F-3BA770F5E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10FA48-8355-1E4D-BE1C-D5EC86FD8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0D4582-C0F3-CB47-AA02-05512E6D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37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07050-FE80-674C-89FA-A0ACCC5FA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B48A85-F3F4-F349-A1EF-79D006A6E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B254F7-2A66-5B43-8F92-253ED996A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B92ABB-3B42-7C4D-B4B1-BAC1ADD95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C62AD7-E3A7-F24C-94AD-AA92464A8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63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9080F27-448F-C64C-B160-A662C8AAE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160D32-2C30-7D42-AB8E-2E62E3D35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7C8920-0F2A-A442-A3B8-5196BE08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F7A404-60C2-5841-8139-477E8255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92796B-2E80-5F4C-9958-7233E888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21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F2BB0B-0D74-8D4E-A457-3DB7B4A8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0FB472-3D68-1043-ADA3-56879C578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4DD489-BC07-2F4E-9B09-AAFFCC354C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3AE6F-4B0F-B644-86A5-7590A7E15829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A0DFE3-025E-2243-A250-85E40F502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8080C0-CF54-7B4A-9C81-EA8E6A932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9661B-950D-9A44-9144-D6911E57FA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8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7.png"/><Relationship Id="rId18" Type="http://schemas.openxmlformats.org/officeDocument/2006/relationships/image" Target="../media/image12.svg"/><Relationship Id="rId3" Type="http://schemas.openxmlformats.org/officeDocument/2006/relationships/diagramLayout" Target="../diagrams/layout1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svg"/><Relationship Id="rId17" Type="http://schemas.openxmlformats.org/officeDocument/2006/relationships/image" Target="../media/image11.png"/><Relationship Id="rId25" Type="http://schemas.openxmlformats.org/officeDocument/2006/relationships/image" Target="../media/image17.png"/><Relationship Id="rId2" Type="http://schemas.openxmlformats.org/officeDocument/2006/relationships/diagramData" Target="../diagrams/data1.xml"/><Relationship Id="rId16" Type="http://schemas.openxmlformats.org/officeDocument/2006/relationships/image" Target="../media/image10.svg"/><Relationship Id="rId20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24" Type="http://schemas.openxmlformats.org/officeDocument/2006/relationships/image" Target="../media/image17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9.png"/><Relationship Id="rId23" Type="http://schemas.microsoft.com/office/2017/06/relationships/model3d" Target="../media/model3d1.glb"/><Relationship Id="rId10" Type="http://schemas.openxmlformats.org/officeDocument/2006/relationships/image" Target="../media/image4.svg"/><Relationship Id="rId19" Type="http://schemas.openxmlformats.org/officeDocument/2006/relationships/image" Target="../media/image1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Relationship Id="rId14" Type="http://schemas.openxmlformats.org/officeDocument/2006/relationships/image" Target="../media/image8.svg"/><Relationship Id="rId22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95154000-BFC3-694D-8D2E-CFE629A503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8157150"/>
              </p:ext>
            </p:extLst>
          </p:nvPr>
        </p:nvGraphicFramePr>
        <p:xfrm>
          <a:off x="0" y="2185059"/>
          <a:ext cx="12192000" cy="1769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que 6" descr="Tête avec engrenages">
            <a:extLst>
              <a:ext uri="{FF2B5EF4-FFF2-40B4-BE49-F238E27FC236}">
                <a16:creationId xmlns:a16="http://schemas.microsoft.com/office/drawing/2014/main" id="{8F5C94FD-1894-0F44-8D07-98DED2DCC8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" y="3429000"/>
            <a:ext cx="914400" cy="914400"/>
          </a:xfrm>
          <a:prstGeom prst="rect">
            <a:avLst/>
          </a:prstGeom>
        </p:spPr>
      </p:pic>
      <p:pic>
        <p:nvPicPr>
          <p:cNvPr id="11" name="Graphique 10" descr="Poignée de main">
            <a:extLst>
              <a:ext uri="{FF2B5EF4-FFF2-40B4-BE49-F238E27FC236}">
                <a16:creationId xmlns:a16="http://schemas.microsoft.com/office/drawing/2014/main" id="{7DE94D82-09ED-CA40-A235-AFDD5F4D8E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39425" y="3234541"/>
            <a:ext cx="914400" cy="914400"/>
          </a:xfrm>
          <a:prstGeom prst="rect">
            <a:avLst/>
          </a:prstGeom>
        </p:spPr>
      </p:pic>
      <p:pic>
        <p:nvPicPr>
          <p:cNvPr id="13" name="Graphique 12" descr="Chapeau de remise de diplôme">
            <a:extLst>
              <a:ext uri="{FF2B5EF4-FFF2-40B4-BE49-F238E27FC236}">
                <a16:creationId xmlns:a16="http://schemas.microsoft.com/office/drawing/2014/main" id="{A1EB58B8-4616-4C4A-BC73-E0EB0C49F0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29562" y="2097858"/>
            <a:ext cx="807141" cy="807141"/>
          </a:xfrm>
          <a:prstGeom prst="rect">
            <a:avLst/>
          </a:prstGeom>
        </p:spPr>
      </p:pic>
      <p:pic>
        <p:nvPicPr>
          <p:cNvPr id="17" name="Graphique 16" descr="Applaudissements">
            <a:extLst>
              <a:ext uri="{FF2B5EF4-FFF2-40B4-BE49-F238E27FC236}">
                <a16:creationId xmlns:a16="http://schemas.microsoft.com/office/drawing/2014/main" id="{0EE3BA75-7F13-E849-9F63-81FFABFAE6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30118" y="1949324"/>
            <a:ext cx="914400" cy="914400"/>
          </a:xfrm>
          <a:prstGeom prst="rect">
            <a:avLst/>
          </a:prstGeom>
        </p:spPr>
      </p:pic>
      <p:pic>
        <p:nvPicPr>
          <p:cNvPr id="19" name="Graphique 18" descr="Dent">
            <a:extLst>
              <a:ext uri="{FF2B5EF4-FFF2-40B4-BE49-F238E27FC236}">
                <a16:creationId xmlns:a16="http://schemas.microsoft.com/office/drawing/2014/main" id="{011CE7F4-85E2-0B49-8379-E4FD548CC8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4953" y="2380095"/>
            <a:ext cx="433388" cy="433388"/>
          </a:xfrm>
          <a:prstGeom prst="rect">
            <a:avLst/>
          </a:prstGeom>
        </p:spPr>
      </p:pic>
      <p:pic>
        <p:nvPicPr>
          <p:cNvPr id="21" name="Graphique 20" descr="Hôpital">
            <a:extLst>
              <a:ext uri="{FF2B5EF4-FFF2-40B4-BE49-F238E27FC236}">
                <a16:creationId xmlns:a16="http://schemas.microsoft.com/office/drawing/2014/main" id="{9D3F3092-6DF4-1447-A5C0-C98AD10750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56163" y="2010507"/>
            <a:ext cx="914400" cy="914400"/>
          </a:xfrm>
          <a:prstGeom prst="rect">
            <a:avLst/>
          </a:prstGeom>
        </p:spPr>
      </p:pic>
      <p:pic>
        <p:nvPicPr>
          <p:cNvPr id="23" name="Graphique 22" descr="Cerveau dans une tête">
            <a:extLst>
              <a:ext uri="{FF2B5EF4-FFF2-40B4-BE49-F238E27FC236}">
                <a16:creationId xmlns:a16="http://schemas.microsoft.com/office/drawing/2014/main" id="{9BB590BF-400F-C34D-95A0-05D099252E1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53462" y="3277403"/>
            <a:ext cx="785813" cy="785813"/>
          </a:xfrm>
          <a:prstGeom prst="rect">
            <a:avLst/>
          </a:prstGeom>
        </p:spPr>
      </p:pic>
      <p:pic>
        <p:nvPicPr>
          <p:cNvPr id="27" name="Graphique 26" descr="Coupes à champagne">
            <a:extLst>
              <a:ext uri="{FF2B5EF4-FFF2-40B4-BE49-F238E27FC236}">
                <a16:creationId xmlns:a16="http://schemas.microsoft.com/office/drawing/2014/main" id="{97903533-F254-6F47-9BE0-A60D830569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703957" y="2074581"/>
            <a:ext cx="821469" cy="821469"/>
          </a:xfrm>
          <a:prstGeom prst="rect">
            <a:avLst/>
          </a:prstGeom>
        </p:spPr>
      </p:pic>
      <p:sp>
        <p:nvSpPr>
          <p:cNvPr id="28" name="Bulle rectangulaire à coins arrondis 27">
            <a:extLst>
              <a:ext uri="{FF2B5EF4-FFF2-40B4-BE49-F238E27FC236}">
                <a16:creationId xmlns:a16="http://schemas.microsoft.com/office/drawing/2014/main" id="{B6796D4C-69A2-6A40-9E73-DFDB8EDBEA2A}"/>
              </a:ext>
            </a:extLst>
          </p:cNvPr>
          <p:cNvSpPr/>
          <p:nvPr/>
        </p:nvSpPr>
        <p:spPr>
          <a:xfrm>
            <a:off x="214314" y="332492"/>
            <a:ext cx="2469509" cy="1641020"/>
          </a:xfrm>
          <a:prstGeom prst="wedgeRoundRectCallout">
            <a:avLst>
              <a:gd name="adj1" fmla="val -26718"/>
              <a:gd name="adj2" fmla="val 7294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80C9B40-4E1E-B047-8D44-5CF000496E20}"/>
              </a:ext>
            </a:extLst>
          </p:cNvPr>
          <p:cNvSpPr txBox="1"/>
          <p:nvPr/>
        </p:nvSpPr>
        <p:spPr>
          <a:xfrm>
            <a:off x="214314" y="414338"/>
            <a:ext cx="2602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During this year : you must work hard to pass through the selection ! It’s basically the « no life year » but it’s worth it !!!</a:t>
            </a:r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0" name="Modèle 3D 29" descr="Deuxième dent molaire humaine stylisée">
                <a:extLst>
                  <a:ext uri="{FF2B5EF4-FFF2-40B4-BE49-F238E27FC236}">
                    <a16:creationId xmlns:a16="http://schemas.microsoft.com/office/drawing/2014/main" id="{0A8220E2-433F-0B42-B592-3D6AD62A61D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2542180"/>
                  </p:ext>
                </p:extLst>
              </p:nvPr>
            </p:nvGraphicFramePr>
            <p:xfrm>
              <a:off x="0" y="5329989"/>
              <a:ext cx="1008796" cy="1656860"/>
            </p:xfrm>
            <a:graphic>
              <a:graphicData uri="http://schemas.microsoft.com/office/drawing/2017/model3d">
                <am3d:model3d r:embed="rId23">
                  <am3d:spPr>
                    <a:xfrm>
                      <a:off x="0" y="0"/>
                      <a:ext cx="1008796" cy="1656860"/>
                    </a:xfrm>
                    <a:prstGeom prst="rect">
                      <a:avLst/>
                    </a:prstGeom>
                  </am3d:spPr>
                  <am3d:camera>
                    <am3d:pos x="0" y="0" z="5837636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373" d="1000000"/>
                    <am3d:preTrans dx="0" dy="3922261" dz="2"/>
                    <am3d:scale>
                      <am3d:sx n="1000000" d="1000000"/>
                      <am3d:sy n="1000000" d="1000000"/>
                      <am3d:sz n="1000000" d="1000000"/>
                    </am3d:scale>
                    <am3d:rot ax="9125674" ay="643425" az="10462314"/>
                    <am3d:postTrans dx="0" dy="0" dz="0"/>
                  </am3d:trans>
                  <am3d:raster rName="Office3DRenderer" rVer="16.0.8326">
                    <am3d:blip r:embed="rId24"/>
                  </am3d:raster>
                  <am3d:objViewport viewportSz="195374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0" name="Modèle 3D 29" descr="Deuxième dent molaire humaine stylisée">
                <a:extLst>
                  <a:ext uri="{FF2B5EF4-FFF2-40B4-BE49-F238E27FC236}">
                    <a16:creationId xmlns:a16="http://schemas.microsoft.com/office/drawing/2014/main" id="{0A8220E2-433F-0B42-B592-3D6AD62A61D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0" y="5329989"/>
                <a:ext cx="1008796" cy="1656860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Bulle rectangulaire à coins arrondis 31">
            <a:extLst>
              <a:ext uri="{FF2B5EF4-FFF2-40B4-BE49-F238E27FC236}">
                <a16:creationId xmlns:a16="http://schemas.microsoft.com/office/drawing/2014/main" id="{E4939C76-CD86-1347-BCF9-DF1416B71774}"/>
              </a:ext>
            </a:extLst>
          </p:cNvPr>
          <p:cNvSpPr/>
          <p:nvPr/>
        </p:nvSpPr>
        <p:spPr>
          <a:xfrm flipV="1">
            <a:off x="1008796" y="3816457"/>
            <a:ext cx="3135086" cy="1513532"/>
          </a:xfrm>
          <a:prstGeom prst="wedgeRoundRectCallout">
            <a:avLst>
              <a:gd name="adj1" fmla="val 21140"/>
              <a:gd name="adj2" fmla="val 73216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73B0808-05D2-0144-B1C8-580937F8FC86}"/>
              </a:ext>
            </a:extLst>
          </p:cNvPr>
          <p:cNvSpPr txBox="1"/>
          <p:nvPr/>
        </p:nvSpPr>
        <p:spPr>
          <a:xfrm>
            <a:off x="1064392" y="3831554"/>
            <a:ext cx="3079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Congratulation</a:t>
            </a:r>
            <a:r>
              <a:rPr lang="en-GB" sz="1600" dirty="0"/>
              <a:t> you succeeded the PACES : welcome in Reims!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sz="1600" dirty="0"/>
              <a:t>Discover the student life and the dentistry world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sz="1600" dirty="0"/>
              <a:t>Develop our hand skills: so many practical works </a:t>
            </a:r>
          </a:p>
        </p:txBody>
      </p:sp>
      <p:sp>
        <p:nvSpPr>
          <p:cNvPr id="2" name="Bulle rectangulaire à coins arrondis 1">
            <a:extLst>
              <a:ext uri="{FF2B5EF4-FFF2-40B4-BE49-F238E27FC236}">
                <a16:creationId xmlns:a16="http://schemas.microsoft.com/office/drawing/2014/main" id="{86A0AEAB-6894-7C41-AF5C-921994F78602}"/>
              </a:ext>
            </a:extLst>
          </p:cNvPr>
          <p:cNvSpPr/>
          <p:nvPr/>
        </p:nvSpPr>
        <p:spPr>
          <a:xfrm>
            <a:off x="3483923" y="414338"/>
            <a:ext cx="2878778" cy="1940391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C61EF7-3218-8444-9998-5CBC21DB1F05}"/>
              </a:ext>
            </a:extLst>
          </p:cNvPr>
          <p:cNvSpPr txBox="1"/>
          <p:nvPr/>
        </p:nvSpPr>
        <p:spPr>
          <a:xfrm>
            <a:off x="3540495" y="528199"/>
            <a:ext cx="2822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Very important year: </a:t>
            </a:r>
          </a:p>
          <a:p>
            <a:pPr marL="285750" indent="-285750">
              <a:buFontTx/>
              <a:buChar char="-"/>
            </a:pPr>
            <a:r>
              <a:rPr lang="en-GB" sz="1600" dirty="0"/>
              <a:t>last preclinical year: get ready for the clinic </a:t>
            </a:r>
          </a:p>
          <a:p>
            <a:pPr marL="285750" indent="-285750">
              <a:buFontTx/>
              <a:buChar char="-"/>
            </a:pPr>
            <a:r>
              <a:rPr lang="en-GB" sz="1600" dirty="0"/>
              <a:t>more theoretical courses than practical works </a:t>
            </a:r>
          </a:p>
          <a:p>
            <a:pPr marL="285750" indent="-285750">
              <a:buFontTx/>
              <a:buChar char="-"/>
            </a:pPr>
            <a:r>
              <a:rPr lang="en-GB" sz="1600" dirty="0"/>
              <a:t>a month of job shadowing</a:t>
            </a:r>
            <a:r>
              <a:rPr lang="fr-FR" sz="1600" dirty="0"/>
              <a:t> </a:t>
            </a:r>
          </a:p>
        </p:txBody>
      </p:sp>
      <p:sp>
        <p:nvSpPr>
          <p:cNvPr id="5" name="Bulle rectangulaire à coins arrondis 4">
            <a:extLst>
              <a:ext uri="{FF2B5EF4-FFF2-40B4-BE49-F238E27FC236}">
                <a16:creationId xmlns:a16="http://schemas.microsoft.com/office/drawing/2014/main" id="{AFB5B5F2-C95D-DE4F-BBD3-E823488F1FFE}"/>
              </a:ext>
            </a:extLst>
          </p:cNvPr>
          <p:cNvSpPr/>
          <p:nvPr/>
        </p:nvSpPr>
        <p:spPr>
          <a:xfrm rot="10800000">
            <a:off x="4484318" y="3755602"/>
            <a:ext cx="3530968" cy="2156682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96D7A4-76E4-2147-B022-046D0D1B7A32}"/>
              </a:ext>
            </a:extLst>
          </p:cNvPr>
          <p:cNvSpPr txBox="1"/>
          <p:nvPr/>
        </p:nvSpPr>
        <p:spPr>
          <a:xfrm>
            <a:off x="4597052" y="3868580"/>
            <a:ext cx="33182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Welcome to the clinic!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sz="1600" dirty="0"/>
              <a:t>You now have many responsibilities : we take care of actual patients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sz="1600" dirty="0"/>
              <a:t>You </a:t>
            </a:r>
            <a:r>
              <a:rPr lang="en-GB" sz="1600" dirty="0" err="1"/>
              <a:t>gonna</a:t>
            </a:r>
            <a:r>
              <a:rPr lang="en-GB" sz="1600" dirty="0"/>
              <a:t> work with your partner (in crime)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sz="1600" dirty="0"/>
              <a:t>But you still have courses and practical works at the </a:t>
            </a:r>
            <a:r>
              <a:rPr lang="en-GB" sz="1600" dirty="0" err="1"/>
              <a:t>uni</a:t>
            </a:r>
            <a:r>
              <a:rPr lang="en-GB" sz="1600" dirty="0"/>
              <a:t> 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dirty="0"/>
          </a:p>
          <a:p>
            <a:pPr marL="285750" indent="-285750">
              <a:buFont typeface="Wingdings" pitchFamily="2" charset="2"/>
              <a:buChar char="v"/>
            </a:pPr>
            <a:endParaRPr lang="en-GB" sz="1600" dirty="0"/>
          </a:p>
        </p:txBody>
      </p:sp>
      <p:sp>
        <p:nvSpPr>
          <p:cNvPr id="8" name="Bulle rectangulaire à coins arrondis 7">
            <a:extLst>
              <a:ext uri="{FF2B5EF4-FFF2-40B4-BE49-F238E27FC236}">
                <a16:creationId xmlns:a16="http://schemas.microsoft.com/office/drawing/2014/main" id="{DFC23E80-1EBE-1943-89D4-2C113E67B59D}"/>
              </a:ext>
            </a:extLst>
          </p:cNvPr>
          <p:cNvSpPr/>
          <p:nvPr/>
        </p:nvSpPr>
        <p:spPr>
          <a:xfrm>
            <a:off x="7518340" y="139281"/>
            <a:ext cx="3292611" cy="2383529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ACB9BE7-69BD-7448-BA6D-9A65F887740F}"/>
              </a:ext>
            </a:extLst>
          </p:cNvPr>
          <p:cNvSpPr txBox="1"/>
          <p:nvPr/>
        </p:nvSpPr>
        <p:spPr>
          <a:xfrm>
            <a:off x="7665929" y="214486"/>
            <a:ext cx="2973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1600" dirty="0"/>
              <a:t>Improve your clinical skills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600" dirty="0"/>
              <a:t>Pass the CSCT: to be able to practise dentistry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600" dirty="0"/>
              <a:t>You can pass the exam to enter clinical internship if you want to specialise in :</a:t>
            </a:r>
          </a:p>
          <a:p>
            <a:pPr marL="742950" lvl="1" indent="-285750">
              <a:buFontTx/>
              <a:buChar char="-"/>
            </a:pPr>
            <a:r>
              <a:rPr lang="en-GB" sz="1600" dirty="0"/>
              <a:t>Oral surgery </a:t>
            </a:r>
          </a:p>
          <a:p>
            <a:pPr marL="742950" lvl="1" indent="-285750">
              <a:buFontTx/>
              <a:buChar char="-"/>
            </a:pPr>
            <a:r>
              <a:rPr lang="en-GB" sz="1600" dirty="0"/>
              <a:t>Orthodontics </a:t>
            </a:r>
          </a:p>
          <a:p>
            <a:pPr marL="742950" lvl="1" indent="-285750">
              <a:buFontTx/>
              <a:buChar char="-"/>
            </a:pPr>
            <a:r>
              <a:rPr lang="en-GB" sz="1600" dirty="0"/>
              <a:t>Oral medicine </a:t>
            </a:r>
          </a:p>
        </p:txBody>
      </p:sp>
      <p:sp>
        <p:nvSpPr>
          <p:cNvPr id="14" name="Bulle rectangulaire à coins arrondis 13">
            <a:extLst>
              <a:ext uri="{FF2B5EF4-FFF2-40B4-BE49-F238E27FC236}">
                <a16:creationId xmlns:a16="http://schemas.microsoft.com/office/drawing/2014/main" id="{5B70B65E-E00C-9040-865C-3EE6B4D68D71}"/>
              </a:ext>
            </a:extLst>
          </p:cNvPr>
          <p:cNvSpPr/>
          <p:nvPr/>
        </p:nvSpPr>
        <p:spPr>
          <a:xfrm rot="10800000">
            <a:off x="9119494" y="4166029"/>
            <a:ext cx="3039862" cy="1344122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C205219-8F89-2A40-9C46-FAD465082059}"/>
              </a:ext>
            </a:extLst>
          </p:cNvPr>
          <p:cNvSpPr txBox="1"/>
          <p:nvPr/>
        </p:nvSpPr>
        <p:spPr>
          <a:xfrm>
            <a:off x="9223156" y="4274763"/>
            <a:ext cx="2890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Only clinical work</a:t>
            </a:r>
          </a:p>
          <a:p>
            <a:r>
              <a:rPr lang="en-GB" sz="1600" dirty="0"/>
              <a:t>No more courses and practical work at the </a:t>
            </a:r>
            <a:r>
              <a:rPr lang="en-GB" sz="1600" dirty="0" err="1"/>
              <a:t>uni</a:t>
            </a:r>
            <a:r>
              <a:rPr lang="en-GB" sz="1600" dirty="0"/>
              <a:t> but you can help teacher in practical works</a:t>
            </a:r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32617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1E73CED2-34E2-5343-AE08-814DCF8362C6}"/>
              </a:ext>
            </a:extLst>
          </p:cNvPr>
          <p:cNvSpPr/>
          <p:nvPr/>
        </p:nvSpPr>
        <p:spPr>
          <a:xfrm>
            <a:off x="54909" y="3441374"/>
            <a:ext cx="12077205" cy="273132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Autre processus 28">
            <a:extLst>
              <a:ext uri="{FF2B5EF4-FFF2-40B4-BE49-F238E27FC236}">
                <a16:creationId xmlns:a16="http://schemas.microsoft.com/office/drawing/2014/main" id="{E9015FA1-D803-A242-98D0-0AC7C03952EC}"/>
              </a:ext>
            </a:extLst>
          </p:cNvPr>
          <p:cNvSpPr/>
          <p:nvPr/>
        </p:nvSpPr>
        <p:spPr>
          <a:xfrm>
            <a:off x="2353298" y="1749958"/>
            <a:ext cx="2667998" cy="138504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utre processus 29">
            <a:extLst>
              <a:ext uri="{FF2B5EF4-FFF2-40B4-BE49-F238E27FC236}">
                <a16:creationId xmlns:a16="http://schemas.microsoft.com/office/drawing/2014/main" id="{38D84EC0-2120-F844-B8EF-3F1261C21DAC}"/>
              </a:ext>
            </a:extLst>
          </p:cNvPr>
          <p:cNvSpPr/>
          <p:nvPr/>
        </p:nvSpPr>
        <p:spPr>
          <a:xfrm>
            <a:off x="8596269" y="27836"/>
            <a:ext cx="3543294" cy="68761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32" name="Autre processus 31">
            <a:extLst>
              <a:ext uri="{FF2B5EF4-FFF2-40B4-BE49-F238E27FC236}">
                <a16:creationId xmlns:a16="http://schemas.microsoft.com/office/drawing/2014/main" id="{921CBD60-CFCF-B44E-95A0-06D1F1FCF13D}"/>
              </a:ext>
            </a:extLst>
          </p:cNvPr>
          <p:cNvSpPr/>
          <p:nvPr/>
        </p:nvSpPr>
        <p:spPr>
          <a:xfrm>
            <a:off x="150459" y="1574419"/>
            <a:ext cx="2078172" cy="160742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utre processus 32">
            <a:extLst>
              <a:ext uri="{FF2B5EF4-FFF2-40B4-BE49-F238E27FC236}">
                <a16:creationId xmlns:a16="http://schemas.microsoft.com/office/drawing/2014/main" id="{C775D5BA-9644-A14C-95B0-1D549827C420}"/>
              </a:ext>
            </a:extLst>
          </p:cNvPr>
          <p:cNvSpPr/>
          <p:nvPr/>
        </p:nvSpPr>
        <p:spPr>
          <a:xfrm>
            <a:off x="5254097" y="1551190"/>
            <a:ext cx="2567015" cy="168994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Autre processus 33">
            <a:extLst>
              <a:ext uri="{FF2B5EF4-FFF2-40B4-BE49-F238E27FC236}">
                <a16:creationId xmlns:a16="http://schemas.microsoft.com/office/drawing/2014/main" id="{9F9790C8-40C6-6545-A89F-7628CF33EAF5}"/>
              </a:ext>
            </a:extLst>
          </p:cNvPr>
          <p:cNvSpPr/>
          <p:nvPr/>
        </p:nvSpPr>
        <p:spPr>
          <a:xfrm>
            <a:off x="4275750" y="30136"/>
            <a:ext cx="2141517" cy="1427835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utre processus 34">
            <a:extLst>
              <a:ext uri="{FF2B5EF4-FFF2-40B4-BE49-F238E27FC236}">
                <a16:creationId xmlns:a16="http://schemas.microsoft.com/office/drawing/2014/main" id="{5D695F2C-5AFB-4F4D-945D-1B02FC23FB20}"/>
              </a:ext>
            </a:extLst>
          </p:cNvPr>
          <p:cNvSpPr/>
          <p:nvPr/>
        </p:nvSpPr>
        <p:spPr>
          <a:xfrm>
            <a:off x="8580536" y="805014"/>
            <a:ext cx="3553542" cy="565565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utre processus 35">
            <a:extLst>
              <a:ext uri="{FF2B5EF4-FFF2-40B4-BE49-F238E27FC236}">
                <a16:creationId xmlns:a16="http://schemas.microsoft.com/office/drawing/2014/main" id="{DA98944E-4745-7D4E-AB66-40A851432B18}"/>
              </a:ext>
            </a:extLst>
          </p:cNvPr>
          <p:cNvSpPr/>
          <p:nvPr/>
        </p:nvSpPr>
        <p:spPr>
          <a:xfrm>
            <a:off x="2204942" y="44043"/>
            <a:ext cx="1913376" cy="156966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Autre processus 36">
            <a:extLst>
              <a:ext uri="{FF2B5EF4-FFF2-40B4-BE49-F238E27FC236}">
                <a16:creationId xmlns:a16="http://schemas.microsoft.com/office/drawing/2014/main" id="{DE06F8E4-4DBE-B149-9821-4709265EEB84}"/>
              </a:ext>
            </a:extLst>
          </p:cNvPr>
          <p:cNvSpPr/>
          <p:nvPr/>
        </p:nvSpPr>
        <p:spPr>
          <a:xfrm>
            <a:off x="8053913" y="2181349"/>
            <a:ext cx="4078201" cy="48272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utre processus 37">
            <a:extLst>
              <a:ext uri="{FF2B5EF4-FFF2-40B4-BE49-F238E27FC236}">
                <a16:creationId xmlns:a16="http://schemas.microsoft.com/office/drawing/2014/main" id="{16387E0B-45C1-9342-8E81-254EAC28B12A}"/>
              </a:ext>
            </a:extLst>
          </p:cNvPr>
          <p:cNvSpPr/>
          <p:nvPr/>
        </p:nvSpPr>
        <p:spPr>
          <a:xfrm>
            <a:off x="8065899" y="1468301"/>
            <a:ext cx="4078201" cy="63542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Autre processus 38">
            <a:extLst>
              <a:ext uri="{FF2B5EF4-FFF2-40B4-BE49-F238E27FC236}">
                <a16:creationId xmlns:a16="http://schemas.microsoft.com/office/drawing/2014/main" id="{A8CFCEEC-1828-6E43-8141-09912D9151AA}"/>
              </a:ext>
            </a:extLst>
          </p:cNvPr>
          <p:cNvSpPr/>
          <p:nvPr/>
        </p:nvSpPr>
        <p:spPr>
          <a:xfrm>
            <a:off x="6561112" y="38982"/>
            <a:ext cx="1909923" cy="1282535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utre processus 39">
            <a:extLst>
              <a:ext uri="{FF2B5EF4-FFF2-40B4-BE49-F238E27FC236}">
                <a16:creationId xmlns:a16="http://schemas.microsoft.com/office/drawing/2014/main" id="{8965B097-464E-C54E-B706-6C09A8A093E0}"/>
              </a:ext>
            </a:extLst>
          </p:cNvPr>
          <p:cNvSpPr/>
          <p:nvPr/>
        </p:nvSpPr>
        <p:spPr>
          <a:xfrm>
            <a:off x="8017095" y="2739759"/>
            <a:ext cx="4103676" cy="686097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85095B1-EEF7-234C-9442-2B46DC132376}"/>
              </a:ext>
            </a:extLst>
          </p:cNvPr>
          <p:cNvSpPr txBox="1"/>
          <p:nvPr/>
        </p:nvSpPr>
        <p:spPr>
          <a:xfrm>
            <a:off x="5380292" y="1714289"/>
            <a:ext cx="2660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Dental anatomy</a:t>
            </a:r>
            <a:r>
              <a:rPr lang="en-US" sz="1200" dirty="0"/>
              <a:t>: </a:t>
            </a:r>
            <a:endParaRPr lang="fr-FR" sz="1200" dirty="0"/>
          </a:p>
          <a:p>
            <a:pPr lvl="0"/>
            <a:r>
              <a:rPr lang="en-US" sz="1200" dirty="0"/>
              <a:t>- Recognizing natural teeth during practical work </a:t>
            </a:r>
            <a:endParaRPr lang="fr-FR" sz="1200" dirty="0"/>
          </a:p>
          <a:p>
            <a:pPr lvl="0"/>
            <a:r>
              <a:rPr lang="en-US" sz="1200" dirty="0"/>
              <a:t>- Sculpture of a plaster tooth (one of each type) </a:t>
            </a:r>
            <a:endParaRPr lang="fr-FR" sz="1200" dirty="0"/>
          </a:p>
          <a:p>
            <a:pPr lvl="0"/>
            <a:r>
              <a:rPr lang="en-US" sz="1200" dirty="0"/>
              <a:t>- E-learning courses (1h/week) </a:t>
            </a:r>
            <a:endParaRPr lang="fr-FR" sz="1200" dirty="0"/>
          </a:p>
          <a:p>
            <a:endParaRPr lang="en-GB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AC3E8EA-CEC5-9D4C-878F-238DC0906E53}"/>
              </a:ext>
            </a:extLst>
          </p:cNvPr>
          <p:cNvSpPr txBox="1"/>
          <p:nvPr/>
        </p:nvSpPr>
        <p:spPr>
          <a:xfrm>
            <a:off x="8614880" y="819781"/>
            <a:ext cx="37780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Phylogeny: </a:t>
            </a:r>
            <a:endParaRPr lang="fr-FR" sz="1200" dirty="0"/>
          </a:p>
          <a:p>
            <a:pPr lvl="0"/>
            <a:r>
              <a:rPr lang="en-US" sz="1200" dirty="0"/>
              <a:t>- 2 hours a week: study of the face’s development </a:t>
            </a:r>
            <a:endParaRPr lang="fr-FR" sz="1200" dirty="0"/>
          </a:p>
          <a:p>
            <a:endParaRPr lang="en-GB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0823112-A753-494C-B0D4-E21DFDF564AA}"/>
              </a:ext>
            </a:extLst>
          </p:cNvPr>
          <p:cNvSpPr txBox="1"/>
          <p:nvPr/>
        </p:nvSpPr>
        <p:spPr>
          <a:xfrm>
            <a:off x="4450555" y="17169"/>
            <a:ext cx="19238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Embryology</a:t>
            </a:r>
            <a:r>
              <a:rPr lang="en-US" sz="1200" dirty="0"/>
              <a:t>:</a:t>
            </a:r>
            <a:endParaRPr lang="fr-FR" sz="1200" dirty="0"/>
          </a:p>
          <a:p>
            <a:pPr lvl="0"/>
            <a:r>
              <a:rPr lang="en-US" sz="1200" dirty="0"/>
              <a:t>- 2 hours a week: teeth’s development </a:t>
            </a:r>
            <a:endParaRPr lang="fr-FR" sz="1200" dirty="0"/>
          </a:p>
          <a:p>
            <a:pPr lvl="0"/>
            <a:r>
              <a:rPr lang="en-US" sz="1200" dirty="0"/>
              <a:t>- 6 hours / semester of practical work: recognizing and drawing embryological structure with microscope </a:t>
            </a:r>
            <a:endParaRPr lang="fr-FR" sz="1200" dirty="0"/>
          </a:p>
          <a:p>
            <a:endParaRPr lang="en-GB" sz="12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8065012-637E-6341-8ADA-C85C1643A2D3}"/>
              </a:ext>
            </a:extLst>
          </p:cNvPr>
          <p:cNvSpPr txBox="1"/>
          <p:nvPr/>
        </p:nvSpPr>
        <p:spPr>
          <a:xfrm>
            <a:off x="275126" y="1608910"/>
            <a:ext cx="2070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Fixed prosthodontics:</a:t>
            </a:r>
            <a:endParaRPr lang="fr-FR" sz="1200" dirty="0"/>
          </a:p>
          <a:p>
            <a:pPr lvl="0"/>
            <a:r>
              <a:rPr lang="en-US" sz="1200" dirty="0"/>
              <a:t>- 1 hour a week (e learning courses) </a:t>
            </a:r>
            <a:endParaRPr lang="fr-FR" sz="1200" dirty="0"/>
          </a:p>
          <a:p>
            <a:pPr lvl="0"/>
            <a:r>
              <a:rPr lang="en-US" sz="1200" dirty="0"/>
              <a:t>- 2 hours of practical work each week: learning to use instruments, doing peripheral coronary preparation and resin crowns </a:t>
            </a:r>
            <a:endParaRPr lang="fr-FR" sz="12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B7392420-DF54-5A4B-B748-1143B898A01B}"/>
              </a:ext>
            </a:extLst>
          </p:cNvPr>
          <p:cNvSpPr txBox="1"/>
          <p:nvPr/>
        </p:nvSpPr>
        <p:spPr>
          <a:xfrm>
            <a:off x="2493811" y="1749958"/>
            <a:ext cx="256209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Removable prosthodontics: </a:t>
            </a:r>
            <a:endParaRPr lang="fr-FR" sz="1200" dirty="0"/>
          </a:p>
          <a:p>
            <a:pPr lvl="0"/>
            <a:r>
              <a:rPr lang="en-US" sz="1200" dirty="0"/>
              <a:t>- 1 hour a week </a:t>
            </a:r>
            <a:endParaRPr lang="fr-FR" sz="1200" dirty="0"/>
          </a:p>
          <a:p>
            <a:pPr lvl="0"/>
            <a:r>
              <a:rPr lang="en-US" sz="1200" dirty="0"/>
              <a:t>- 2 hours of practical work each week: we have an imaginary patient and we have to reconstruct his dental anatomy with removable prosthodontics </a:t>
            </a:r>
            <a:endParaRPr lang="fr-FR" sz="1200" dirty="0"/>
          </a:p>
          <a:p>
            <a:endParaRPr lang="en-GB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C34E9BB-9CCF-EB43-B44C-57EA67C7827F}"/>
              </a:ext>
            </a:extLst>
          </p:cNvPr>
          <p:cNvSpPr txBox="1"/>
          <p:nvPr/>
        </p:nvSpPr>
        <p:spPr>
          <a:xfrm>
            <a:off x="6662054" y="75290"/>
            <a:ext cx="19084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Operative Restorations: </a:t>
            </a:r>
            <a:endParaRPr lang="fr-FR" sz="1200" dirty="0"/>
          </a:p>
          <a:p>
            <a:pPr lvl="0"/>
            <a:r>
              <a:rPr lang="en-US" sz="1200" dirty="0"/>
              <a:t>- 3 hours / week </a:t>
            </a:r>
            <a:endParaRPr lang="fr-FR" sz="1200" dirty="0"/>
          </a:p>
          <a:p>
            <a:pPr lvl="0"/>
            <a:r>
              <a:rPr lang="en-US" sz="1200" dirty="0"/>
              <a:t>- 4 hours of PW / week: making ≠ types of cavities to do amalgam and composite obturations </a:t>
            </a:r>
            <a:endParaRPr lang="fr-FR" sz="1200" dirty="0"/>
          </a:p>
          <a:p>
            <a:endParaRPr lang="en-GB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2ABF8E9-3186-0140-980D-4F97209543DE}"/>
              </a:ext>
            </a:extLst>
          </p:cNvPr>
          <p:cNvSpPr txBox="1"/>
          <p:nvPr/>
        </p:nvSpPr>
        <p:spPr>
          <a:xfrm>
            <a:off x="2349157" y="243207"/>
            <a:ext cx="18525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Biomaterials: </a:t>
            </a:r>
            <a:endParaRPr lang="fr-FR" sz="1200" dirty="0"/>
          </a:p>
          <a:p>
            <a:pPr lvl="0"/>
            <a:r>
              <a:rPr lang="en-US" sz="1200" dirty="0"/>
              <a:t>- 2 hours a week </a:t>
            </a:r>
            <a:endParaRPr lang="fr-FR" sz="1200" dirty="0"/>
          </a:p>
          <a:p>
            <a:pPr lvl="0"/>
            <a:r>
              <a:rPr lang="en-US" sz="1200" dirty="0"/>
              <a:t>- learning how to use necessary biomaterials in dentistry (dental impression, articulator) </a:t>
            </a:r>
            <a:endParaRPr lang="fr-FR" sz="1200" dirty="0"/>
          </a:p>
          <a:p>
            <a:endParaRPr lang="en-GB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2291B4D-8FE3-8F4B-9A53-48DC3B91F963}"/>
              </a:ext>
            </a:extLst>
          </p:cNvPr>
          <p:cNvSpPr txBox="1"/>
          <p:nvPr/>
        </p:nvSpPr>
        <p:spPr>
          <a:xfrm>
            <a:off x="8639172" y="45034"/>
            <a:ext cx="3543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Physiology:</a:t>
            </a:r>
            <a:endParaRPr lang="fr-FR" sz="1200" dirty="0"/>
          </a:p>
          <a:p>
            <a:pPr lvl="0"/>
            <a:r>
              <a:rPr lang="en-US" sz="1200" dirty="0"/>
              <a:t>- 2 hours a week: studying function of ≠ physiological systems (respiratory, digestive systems) </a:t>
            </a:r>
            <a:endParaRPr lang="fr-FR" sz="1200" dirty="0"/>
          </a:p>
          <a:p>
            <a:endParaRPr lang="en-GB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B5C50B9-0A05-074A-ACC3-D86EB84A346B}"/>
              </a:ext>
            </a:extLst>
          </p:cNvPr>
          <p:cNvSpPr txBox="1"/>
          <p:nvPr/>
        </p:nvSpPr>
        <p:spPr>
          <a:xfrm>
            <a:off x="8190326" y="1545999"/>
            <a:ext cx="4078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Microbiology: </a:t>
            </a:r>
            <a:endParaRPr lang="fr-FR" sz="1200" dirty="0"/>
          </a:p>
          <a:p>
            <a:pPr lvl="0"/>
            <a:r>
              <a:rPr lang="en-US" sz="1200" dirty="0"/>
              <a:t>- 1 hour a week: description of virus, bacteria in the mouth </a:t>
            </a:r>
            <a:endParaRPr lang="fr-FR" sz="12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7A70BAF-F796-8A40-B039-1628D3F84C6D}"/>
              </a:ext>
            </a:extLst>
          </p:cNvPr>
          <p:cNvSpPr txBox="1"/>
          <p:nvPr/>
        </p:nvSpPr>
        <p:spPr>
          <a:xfrm>
            <a:off x="8067304" y="2749145"/>
            <a:ext cx="4180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Immunology: </a:t>
            </a:r>
            <a:endParaRPr lang="fr-FR" sz="1200" dirty="0"/>
          </a:p>
          <a:p>
            <a:pPr lvl="0"/>
            <a:r>
              <a:rPr lang="en-US" sz="1200" dirty="0"/>
              <a:t>- 2 hours a week: same courses as medical student, studying of the immune system </a:t>
            </a:r>
            <a:endParaRPr lang="fr-FR" sz="1200" dirty="0"/>
          </a:p>
          <a:p>
            <a:endParaRPr lang="en-GB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B0D1AEF-B8CF-A94C-B4B4-DC78C288FF75}"/>
              </a:ext>
            </a:extLst>
          </p:cNvPr>
          <p:cNvSpPr txBox="1"/>
          <p:nvPr/>
        </p:nvSpPr>
        <p:spPr>
          <a:xfrm>
            <a:off x="8083293" y="2203863"/>
            <a:ext cx="45480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Occlusodontics: </a:t>
            </a:r>
            <a:endParaRPr lang="fr-FR" sz="1200" dirty="0"/>
          </a:p>
          <a:p>
            <a:pPr lvl="0"/>
            <a:r>
              <a:rPr lang="en-US" sz="1200" dirty="0"/>
              <a:t>- E learning courses: studying the jaw movements and functions </a:t>
            </a:r>
            <a:endParaRPr lang="fr-FR" sz="1200" dirty="0"/>
          </a:p>
          <a:p>
            <a:endParaRPr lang="en-GB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1484130-1B18-4343-91A4-ED37D006E0B4}"/>
              </a:ext>
            </a:extLst>
          </p:cNvPr>
          <p:cNvSpPr txBox="1"/>
          <p:nvPr/>
        </p:nvSpPr>
        <p:spPr>
          <a:xfrm>
            <a:off x="275126" y="513220"/>
            <a:ext cx="1731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1</a:t>
            </a:r>
            <a:r>
              <a:rPr lang="en-GB" sz="2400" b="1" baseline="30000" dirty="0"/>
              <a:t>st</a:t>
            </a:r>
            <a:r>
              <a:rPr lang="en-GB" sz="2400" b="1" dirty="0"/>
              <a:t> semester</a:t>
            </a:r>
          </a:p>
        </p:txBody>
      </p:sp>
      <p:sp>
        <p:nvSpPr>
          <p:cNvPr id="53" name="Autre processus 52">
            <a:extLst>
              <a:ext uri="{FF2B5EF4-FFF2-40B4-BE49-F238E27FC236}">
                <a16:creationId xmlns:a16="http://schemas.microsoft.com/office/drawing/2014/main" id="{33790479-3EDF-754B-936F-A17349485D8F}"/>
              </a:ext>
            </a:extLst>
          </p:cNvPr>
          <p:cNvSpPr/>
          <p:nvPr/>
        </p:nvSpPr>
        <p:spPr>
          <a:xfrm>
            <a:off x="2074880" y="5692219"/>
            <a:ext cx="2376828" cy="1050942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4" name="Autre processus 53">
            <a:extLst>
              <a:ext uri="{FF2B5EF4-FFF2-40B4-BE49-F238E27FC236}">
                <a16:creationId xmlns:a16="http://schemas.microsoft.com/office/drawing/2014/main" id="{B8B3F6DB-E260-2F4F-8BE7-9F7DB734A119}"/>
              </a:ext>
            </a:extLst>
          </p:cNvPr>
          <p:cNvSpPr/>
          <p:nvPr/>
        </p:nvSpPr>
        <p:spPr>
          <a:xfrm>
            <a:off x="4535668" y="5692218"/>
            <a:ext cx="2808854" cy="1041091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Autre processus 54">
            <a:extLst>
              <a:ext uri="{FF2B5EF4-FFF2-40B4-BE49-F238E27FC236}">
                <a16:creationId xmlns:a16="http://schemas.microsoft.com/office/drawing/2014/main" id="{724C18FF-8D43-9747-864E-769124E605D9}"/>
              </a:ext>
            </a:extLst>
          </p:cNvPr>
          <p:cNvSpPr/>
          <p:nvPr/>
        </p:nvSpPr>
        <p:spPr>
          <a:xfrm>
            <a:off x="112154" y="4921193"/>
            <a:ext cx="1894600" cy="181211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Autre processus 55">
            <a:extLst>
              <a:ext uri="{FF2B5EF4-FFF2-40B4-BE49-F238E27FC236}">
                <a16:creationId xmlns:a16="http://schemas.microsoft.com/office/drawing/2014/main" id="{41F5F9A1-46F8-944D-921F-1FEC9D8D8362}"/>
              </a:ext>
            </a:extLst>
          </p:cNvPr>
          <p:cNvSpPr/>
          <p:nvPr/>
        </p:nvSpPr>
        <p:spPr>
          <a:xfrm>
            <a:off x="5817607" y="3979660"/>
            <a:ext cx="1568070" cy="1341432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Autre processus 56">
            <a:extLst>
              <a:ext uri="{FF2B5EF4-FFF2-40B4-BE49-F238E27FC236}">
                <a16:creationId xmlns:a16="http://schemas.microsoft.com/office/drawing/2014/main" id="{33E14920-0EA3-944F-AB0D-9C03735F2AEF}"/>
              </a:ext>
            </a:extLst>
          </p:cNvPr>
          <p:cNvSpPr/>
          <p:nvPr/>
        </p:nvSpPr>
        <p:spPr>
          <a:xfrm>
            <a:off x="2108501" y="3778092"/>
            <a:ext cx="1894601" cy="1766211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Autre processus 57">
            <a:extLst>
              <a:ext uri="{FF2B5EF4-FFF2-40B4-BE49-F238E27FC236}">
                <a16:creationId xmlns:a16="http://schemas.microsoft.com/office/drawing/2014/main" id="{5CC4BBE5-55E3-124D-9A98-C8002E38F60C}"/>
              </a:ext>
            </a:extLst>
          </p:cNvPr>
          <p:cNvSpPr/>
          <p:nvPr/>
        </p:nvSpPr>
        <p:spPr>
          <a:xfrm>
            <a:off x="4090752" y="3770276"/>
            <a:ext cx="1568070" cy="176020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Autre processus 58">
            <a:extLst>
              <a:ext uri="{FF2B5EF4-FFF2-40B4-BE49-F238E27FC236}">
                <a16:creationId xmlns:a16="http://schemas.microsoft.com/office/drawing/2014/main" id="{4151B5AF-3A57-6B48-A5CB-D10F21C08D19}"/>
              </a:ext>
            </a:extLst>
          </p:cNvPr>
          <p:cNvSpPr/>
          <p:nvPr/>
        </p:nvSpPr>
        <p:spPr>
          <a:xfrm>
            <a:off x="7476120" y="3808279"/>
            <a:ext cx="2592813" cy="982182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Autre processus 59">
            <a:extLst>
              <a:ext uri="{FF2B5EF4-FFF2-40B4-BE49-F238E27FC236}">
                <a16:creationId xmlns:a16="http://schemas.microsoft.com/office/drawing/2014/main" id="{17AFFBEB-A769-174F-AD22-EB6EE4119ED7}"/>
              </a:ext>
            </a:extLst>
          </p:cNvPr>
          <p:cNvSpPr/>
          <p:nvPr/>
        </p:nvSpPr>
        <p:spPr>
          <a:xfrm>
            <a:off x="7454719" y="4984409"/>
            <a:ext cx="1568070" cy="139050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1" name="Autre processus 60">
            <a:extLst>
              <a:ext uri="{FF2B5EF4-FFF2-40B4-BE49-F238E27FC236}">
                <a16:creationId xmlns:a16="http://schemas.microsoft.com/office/drawing/2014/main" id="{91A0C3DA-B78E-804A-9378-0CA904D07A9F}"/>
              </a:ext>
            </a:extLst>
          </p:cNvPr>
          <p:cNvSpPr/>
          <p:nvPr/>
        </p:nvSpPr>
        <p:spPr>
          <a:xfrm>
            <a:off x="9253463" y="5566232"/>
            <a:ext cx="2713847" cy="982182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2" name="Autre processus 61">
            <a:extLst>
              <a:ext uri="{FF2B5EF4-FFF2-40B4-BE49-F238E27FC236}">
                <a16:creationId xmlns:a16="http://schemas.microsoft.com/office/drawing/2014/main" id="{B840FCA3-E033-6042-B9BB-C7D3403E872C}"/>
              </a:ext>
            </a:extLst>
          </p:cNvPr>
          <p:cNvSpPr/>
          <p:nvPr/>
        </p:nvSpPr>
        <p:spPr>
          <a:xfrm>
            <a:off x="10214541" y="3725932"/>
            <a:ext cx="1906230" cy="176020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E9C05665-859E-C944-94BD-4AC56EF90340}"/>
              </a:ext>
            </a:extLst>
          </p:cNvPr>
          <p:cNvSpPr txBox="1"/>
          <p:nvPr/>
        </p:nvSpPr>
        <p:spPr>
          <a:xfrm>
            <a:off x="275126" y="5057149"/>
            <a:ext cx="16027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Medical pathology:</a:t>
            </a:r>
            <a:endParaRPr lang="fr-FR" sz="1200" dirty="0"/>
          </a:p>
          <a:p>
            <a:pPr lvl="0"/>
            <a:r>
              <a:rPr lang="en-US" sz="1200" dirty="0"/>
              <a:t>- 1’30 hours / week</a:t>
            </a:r>
            <a:endParaRPr lang="fr-FR" sz="1200" dirty="0"/>
          </a:p>
          <a:p>
            <a:pPr lvl="0"/>
            <a:r>
              <a:rPr lang="en-US" sz="1200" dirty="0"/>
              <a:t>- discover the diseases of the human body’s systems like heart device, pulmonology, endocrinology and neurological</a:t>
            </a:r>
            <a:endParaRPr lang="fr-FR" sz="1200" dirty="0"/>
          </a:p>
          <a:p>
            <a:endParaRPr lang="en-GB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6BE6E33-8B49-C645-91D4-C8765F34386E}"/>
              </a:ext>
            </a:extLst>
          </p:cNvPr>
          <p:cNvSpPr txBox="1"/>
          <p:nvPr/>
        </p:nvSpPr>
        <p:spPr>
          <a:xfrm>
            <a:off x="10278805" y="3754556"/>
            <a:ext cx="17729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Fixed prosthodontics:</a:t>
            </a:r>
            <a:endParaRPr lang="fr-FR" sz="1200" dirty="0"/>
          </a:p>
          <a:p>
            <a:pPr lvl="0"/>
            <a:r>
              <a:rPr lang="en-US" sz="1200" dirty="0"/>
              <a:t>- 1 hour a week (e learning courses) </a:t>
            </a:r>
            <a:endParaRPr lang="fr-FR" sz="1200" dirty="0"/>
          </a:p>
          <a:p>
            <a:pPr lvl="0"/>
            <a:r>
              <a:rPr lang="en-US" sz="1200" dirty="0"/>
              <a:t>- 2 hours of practical work each week: learning to use instruments, doing peripheral coronary preparation and resin crowns </a:t>
            </a:r>
            <a:endParaRPr lang="fr-FR" sz="1200" dirty="0"/>
          </a:p>
          <a:p>
            <a:endParaRPr lang="en-GB" dirty="0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B206E525-71EA-2544-B7EF-BD1C3BD8BF47}"/>
              </a:ext>
            </a:extLst>
          </p:cNvPr>
          <p:cNvSpPr txBox="1"/>
          <p:nvPr/>
        </p:nvSpPr>
        <p:spPr>
          <a:xfrm>
            <a:off x="2124877" y="3953893"/>
            <a:ext cx="20374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Histology</a:t>
            </a:r>
            <a:r>
              <a:rPr lang="en-US" sz="1200" dirty="0"/>
              <a:t>:</a:t>
            </a:r>
            <a:endParaRPr lang="fr-FR" sz="1200" dirty="0"/>
          </a:p>
          <a:p>
            <a:pPr lvl="0"/>
            <a:r>
              <a:rPr lang="en-US" sz="1200" dirty="0"/>
              <a:t>- 2 hours a week: studying different oral tissues</a:t>
            </a:r>
            <a:endParaRPr lang="fr-FR" sz="1200" dirty="0"/>
          </a:p>
          <a:p>
            <a:pPr lvl="0"/>
            <a:r>
              <a:rPr lang="en-US" sz="1200" dirty="0"/>
              <a:t>- 6 hours / semester of practical work: recognizing and drawing histological structures with microscope </a:t>
            </a:r>
            <a:endParaRPr lang="fr-FR" sz="1200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891F2098-C027-4149-96E4-AF03ABFD9A80}"/>
              </a:ext>
            </a:extLst>
          </p:cNvPr>
          <p:cNvSpPr txBox="1"/>
          <p:nvPr/>
        </p:nvSpPr>
        <p:spPr>
          <a:xfrm>
            <a:off x="4140115" y="3861561"/>
            <a:ext cx="16182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Operative Restorations: </a:t>
            </a:r>
            <a:endParaRPr lang="fr-FR" sz="1200" dirty="0"/>
          </a:p>
          <a:p>
            <a:pPr lvl="0"/>
            <a:r>
              <a:rPr lang="en-US" sz="1200" dirty="0"/>
              <a:t>- 1 hours / week </a:t>
            </a:r>
            <a:endParaRPr lang="fr-FR" sz="1200" dirty="0"/>
          </a:p>
          <a:p>
            <a:pPr lvl="0"/>
            <a:r>
              <a:rPr lang="en-US" sz="1200" dirty="0"/>
              <a:t>- 4 hours of PW / week: making ≠ types of cavities to do amalgam and composite obturations </a:t>
            </a:r>
            <a:endParaRPr lang="fr-FR" sz="1200" dirty="0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9226E094-B92B-444A-9A50-8994C87183E0}"/>
              </a:ext>
            </a:extLst>
          </p:cNvPr>
          <p:cNvSpPr txBox="1"/>
          <p:nvPr/>
        </p:nvSpPr>
        <p:spPr>
          <a:xfrm>
            <a:off x="7626877" y="3953893"/>
            <a:ext cx="2277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Dental anatomy</a:t>
            </a:r>
            <a:r>
              <a:rPr lang="en-US" sz="1200" dirty="0"/>
              <a:t>: </a:t>
            </a:r>
            <a:endParaRPr lang="fr-FR" sz="1200" dirty="0"/>
          </a:p>
          <a:p>
            <a:pPr lvl="0"/>
            <a:r>
              <a:rPr lang="en-US" sz="1200" dirty="0"/>
              <a:t>- 2 hours of practical work/ week :  “Wax up” teeth reconstruction </a:t>
            </a:r>
            <a:endParaRPr lang="fr-FR" sz="1200" dirty="0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450EAFA9-4A1E-FB46-96D4-EFCB684C3EA0}"/>
              </a:ext>
            </a:extLst>
          </p:cNvPr>
          <p:cNvSpPr txBox="1"/>
          <p:nvPr/>
        </p:nvSpPr>
        <p:spPr>
          <a:xfrm>
            <a:off x="5931186" y="4080038"/>
            <a:ext cx="1405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Orofacial growth:</a:t>
            </a:r>
            <a:endParaRPr lang="fr-FR" sz="1200" dirty="0"/>
          </a:p>
          <a:p>
            <a:pPr lvl="0"/>
            <a:r>
              <a:rPr lang="en-US" sz="1200" dirty="0"/>
              <a:t>- 1 hours/ week</a:t>
            </a:r>
            <a:endParaRPr lang="fr-FR" sz="1200" dirty="0"/>
          </a:p>
          <a:p>
            <a:r>
              <a:rPr lang="en-US" sz="1200" dirty="0"/>
              <a:t>- growth time-line, dental and </a:t>
            </a:r>
            <a:r>
              <a:rPr lang="en-US" sz="1200" dirty="0" err="1"/>
              <a:t>oro</a:t>
            </a:r>
            <a:r>
              <a:rPr lang="en-US" sz="1200" dirty="0"/>
              <a:t>-facial growth</a:t>
            </a:r>
            <a:r>
              <a:rPr lang="fr-FR" sz="1200" dirty="0"/>
              <a:t> </a:t>
            </a:r>
            <a:endParaRPr lang="en-GB" sz="1200" dirty="0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206CFA72-361B-AB42-B287-BB9F6BDF4120}"/>
              </a:ext>
            </a:extLst>
          </p:cNvPr>
          <p:cNvSpPr txBox="1"/>
          <p:nvPr/>
        </p:nvSpPr>
        <p:spPr>
          <a:xfrm>
            <a:off x="2228631" y="5715216"/>
            <a:ext cx="2221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English:</a:t>
            </a:r>
            <a:endParaRPr lang="fr-FR" sz="1200" dirty="0"/>
          </a:p>
          <a:p>
            <a:pPr lvl="0"/>
            <a:r>
              <a:rPr lang="en-US" sz="1200" dirty="0"/>
              <a:t>- 2 hours/ week</a:t>
            </a:r>
            <a:endParaRPr lang="fr-FR" sz="1200" dirty="0"/>
          </a:p>
          <a:p>
            <a:pPr lvl="0"/>
            <a:r>
              <a:rPr lang="en-US" sz="1200" dirty="0"/>
              <a:t>- studying pronunciation, dentistry-related anatomy and dentist’s work environment</a:t>
            </a:r>
            <a:endParaRPr lang="fr-FR" sz="1200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030306ED-4679-8D40-90C5-55E593072B95}"/>
              </a:ext>
            </a:extLst>
          </p:cNvPr>
          <p:cNvSpPr txBox="1"/>
          <p:nvPr/>
        </p:nvSpPr>
        <p:spPr>
          <a:xfrm>
            <a:off x="4682382" y="5785881"/>
            <a:ext cx="2541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Medical imagery:</a:t>
            </a:r>
            <a:endParaRPr lang="fr-FR" sz="1200" dirty="0"/>
          </a:p>
          <a:p>
            <a:pPr lvl="0"/>
            <a:r>
              <a:rPr lang="en-US" sz="1200" dirty="0"/>
              <a:t>- 1 hours / week</a:t>
            </a:r>
            <a:endParaRPr lang="fr-FR" sz="1200" dirty="0"/>
          </a:p>
          <a:p>
            <a:pPr lvl="0"/>
            <a:r>
              <a:rPr lang="en-US" sz="1200" dirty="0"/>
              <a:t>- studying how X-rays work and how we get a panoramic of the oral cavity</a:t>
            </a:r>
            <a:endParaRPr lang="fr-FR" sz="1200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70269CE9-86E5-714E-9304-8FF4AAAAA1CA}"/>
              </a:ext>
            </a:extLst>
          </p:cNvPr>
          <p:cNvSpPr txBox="1"/>
          <p:nvPr/>
        </p:nvSpPr>
        <p:spPr>
          <a:xfrm>
            <a:off x="7476120" y="5128418"/>
            <a:ext cx="1543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Biomaterials: </a:t>
            </a:r>
            <a:endParaRPr lang="fr-FR" sz="1200" dirty="0"/>
          </a:p>
          <a:p>
            <a:pPr lvl="0"/>
            <a:r>
              <a:rPr lang="en-US" sz="1200" dirty="0"/>
              <a:t>- 2 hours a week </a:t>
            </a:r>
            <a:endParaRPr lang="fr-FR" sz="1200" dirty="0"/>
          </a:p>
          <a:p>
            <a:r>
              <a:rPr lang="en-US" sz="1200" dirty="0"/>
              <a:t>- Following the same things we study during the 1</a:t>
            </a:r>
            <a:r>
              <a:rPr lang="en-US" sz="1200" baseline="30000" dirty="0"/>
              <a:t>st</a:t>
            </a:r>
            <a:r>
              <a:rPr lang="en-US" sz="1200" dirty="0"/>
              <a:t> semester</a:t>
            </a:r>
            <a:r>
              <a:rPr lang="fr-FR" sz="1200" dirty="0"/>
              <a:t> </a:t>
            </a:r>
            <a:endParaRPr lang="en-GB" sz="1200" dirty="0"/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3340EB5F-84C8-1547-8A7B-3BF184886058}"/>
              </a:ext>
            </a:extLst>
          </p:cNvPr>
          <p:cNvSpPr txBox="1"/>
          <p:nvPr/>
        </p:nvSpPr>
        <p:spPr>
          <a:xfrm>
            <a:off x="9357868" y="5728582"/>
            <a:ext cx="2559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Semiology: </a:t>
            </a:r>
            <a:endParaRPr lang="fr-FR" sz="1200" dirty="0"/>
          </a:p>
          <a:p>
            <a:pPr marL="171450" lvl="0" indent="-171450">
              <a:buFontTx/>
              <a:buChar char="-"/>
            </a:pPr>
            <a:r>
              <a:rPr lang="en-US" sz="1200" dirty="0"/>
              <a:t>1’30 hour/week</a:t>
            </a:r>
          </a:p>
          <a:p>
            <a:pPr marL="171450" lvl="0" indent="-171450">
              <a:buFontTx/>
              <a:buChar char="-"/>
            </a:pPr>
            <a:r>
              <a:rPr lang="en-US" sz="1200" dirty="0"/>
              <a:t>studying symptom and clinical signs</a:t>
            </a:r>
            <a:endParaRPr lang="fr-FR" sz="1200" dirty="0"/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5F279A46-BC94-EA4A-80D4-3D3452E78CE6}"/>
              </a:ext>
            </a:extLst>
          </p:cNvPr>
          <p:cNvSpPr txBox="1"/>
          <p:nvPr/>
        </p:nvSpPr>
        <p:spPr>
          <a:xfrm>
            <a:off x="187512" y="4068537"/>
            <a:ext cx="1802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2</a:t>
            </a:r>
            <a:r>
              <a:rPr lang="en-GB" sz="2400" b="1" baseline="30000" dirty="0"/>
              <a:t>nd</a:t>
            </a:r>
            <a:r>
              <a:rPr lang="en-GB" sz="2400" b="1" dirty="0"/>
              <a:t> semester</a:t>
            </a:r>
          </a:p>
        </p:txBody>
      </p:sp>
    </p:spTree>
    <p:extLst>
      <p:ext uri="{BB962C8B-B14F-4D97-AF65-F5344CB8AC3E}">
        <p14:creationId xmlns:p14="http://schemas.microsoft.com/office/powerpoint/2010/main" val="2822903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648</Words>
  <Application>Microsoft Macintosh PowerPoint</Application>
  <PresentationFormat>Grand écran</PresentationFormat>
  <Paragraphs>87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Victoire Mautin</dc:creator>
  <cp:lastModifiedBy>Camille Rodriguez</cp:lastModifiedBy>
  <cp:revision>31</cp:revision>
  <dcterms:created xsi:type="dcterms:W3CDTF">2020-03-06T09:38:08Z</dcterms:created>
  <dcterms:modified xsi:type="dcterms:W3CDTF">2020-03-27T15:41:15Z</dcterms:modified>
</cp:coreProperties>
</file>